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12192000" cy="6858000"/>
  <p:embeddedFontLst>
    <p:embeddedFont>
      <p:font typeface="Arim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33" roundtripDataSignature="AMtx7mgV9r0HV7//KjKfxpvTDEd5THj+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m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imo-italic.fntdata"/><Relationship Id="rId30" Type="http://schemas.openxmlformats.org/officeDocument/2006/relationships/font" Target="fonts/Arimo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Arim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854d17c5bd_0_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854d17c5bd_0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854d17c5bd_0_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854d17c5bd_0_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854d17c5bd_0_1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854d17c5bd_0_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854d17c5bd_0_2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854d17c5bd_0_2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854d17c5bd_0_3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854d17c5bd_0_3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854d17c5bd_0_5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854d17c5bd_0_5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854d17c5bd_0_5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854d17c5bd_0_5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type="title"/>
          </p:nvPr>
        </p:nvSpPr>
        <p:spPr>
          <a:xfrm>
            <a:off x="185420" y="-2743"/>
            <a:ext cx="11821159" cy="1516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" type="body"/>
          </p:nvPr>
        </p:nvSpPr>
        <p:spPr>
          <a:xfrm>
            <a:off x="2428468" y="2134285"/>
            <a:ext cx="7335062" cy="416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8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/>
          <p:nvPr>
            <p:ph type="title"/>
          </p:nvPr>
        </p:nvSpPr>
        <p:spPr>
          <a:xfrm>
            <a:off x="185420" y="-2743"/>
            <a:ext cx="11821159" cy="1516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/>
          <p:nvPr>
            <p:ph type="ctrTitle"/>
          </p:nvPr>
        </p:nvSpPr>
        <p:spPr>
          <a:xfrm>
            <a:off x="916939" y="369721"/>
            <a:ext cx="10184130" cy="1196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/>
          <p:nvPr>
            <p:ph type="title"/>
          </p:nvPr>
        </p:nvSpPr>
        <p:spPr>
          <a:xfrm>
            <a:off x="185420" y="-2743"/>
            <a:ext cx="11821159" cy="1516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185420" y="-2743"/>
            <a:ext cx="11821159" cy="1516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2428468" y="2134285"/>
            <a:ext cx="7335062" cy="416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7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CD-q-YWofXV3QsvWU4DkOOaXzbSQsZBL/view" TargetMode="External"/><Relationship Id="rId4" Type="http://schemas.openxmlformats.org/officeDocument/2006/relationships/image" Target="../media/image2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"/>
          <p:cNvSpPr txBox="1"/>
          <p:nvPr>
            <p:ph type="title"/>
          </p:nvPr>
        </p:nvSpPr>
        <p:spPr>
          <a:xfrm>
            <a:off x="185420" y="-2743"/>
            <a:ext cx="11821159" cy="1516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2375">
            <a:spAutoFit/>
          </a:bodyPr>
          <a:lstStyle/>
          <a:p>
            <a:pPr indent="0" lvl="0" marL="38715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RESEARCH CENTRE IMARAT</a:t>
            </a:r>
            <a:endParaRPr sz="2800"/>
          </a:p>
        </p:txBody>
      </p:sp>
      <p:sp>
        <p:nvSpPr>
          <p:cNvPr id="44" name="Google Shape;44;p1"/>
          <p:cNvSpPr txBox="1"/>
          <p:nvPr>
            <p:ph idx="1" type="body"/>
          </p:nvPr>
        </p:nvSpPr>
        <p:spPr>
          <a:xfrm>
            <a:off x="2428468" y="2134285"/>
            <a:ext cx="7335062" cy="416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203200" marR="198120" rtl="0" algn="ctr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DIRECTORATE OF EMBEDDED AND ARTIFICIAL INTELLIGENCE SYSTEMS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Project presentation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UAV Swarm Formation &amp; Path Planning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401955" lvl="0" marL="1015364" marR="1017269" rtl="0" algn="l">
              <a:lnSpc>
                <a:spcPct val="133400"/>
              </a:lnSpc>
              <a:spcBef>
                <a:spcPts val="2285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RCI Guide: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Archana Ma’am &amp; Sai Charan Sir Anup Kumar Tiwari </a:t>
            </a:r>
            <a:r>
              <a:rPr lang="en-US" sz="2000">
                <a:latin typeface="Arimo"/>
                <a:ea typeface="Arimo"/>
                <a:cs typeface="Arimo"/>
                <a:sym typeface="Arimo"/>
              </a:rPr>
              <a:t>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College Guide: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Dr. Soumya 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32740" lvl="0" marL="1530985" marR="1199515" rtl="0" algn="l">
              <a:lnSpc>
                <a:spcPct val="13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Akshaan Gupta </a:t>
            </a:r>
            <a:r>
              <a:rPr lang="en-US" sz="2000">
                <a:latin typeface="Arimo"/>
                <a:ea typeface="Arimo"/>
                <a:cs typeface="Arimo"/>
                <a:sym typeface="Arimo"/>
              </a:rPr>
              <a:t>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College Guide: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Dr. MM Kuber Asuwin.J </a:t>
            </a:r>
            <a:r>
              <a:rPr lang="en-US" sz="2000">
                <a:latin typeface="Arimo"/>
                <a:ea typeface="Arimo"/>
                <a:cs typeface="Arimo"/>
                <a:sym typeface="Arimo"/>
              </a:rPr>
              <a:t>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College Guide: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Dr. MM Kuber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" name="Google Shape;4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1609" y="624840"/>
            <a:ext cx="1333499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"/>
          <p:cNvSpPr txBox="1"/>
          <p:nvPr>
            <p:ph type="title"/>
          </p:nvPr>
        </p:nvSpPr>
        <p:spPr>
          <a:xfrm>
            <a:off x="185420" y="-2743"/>
            <a:ext cx="11821159" cy="1315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2050">
            <a:spAutoFit/>
          </a:bodyPr>
          <a:lstStyle/>
          <a:p>
            <a:pPr indent="0" lvl="0" marL="7435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Equations used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/>
              <a:t>Decentralized Control</a:t>
            </a:r>
            <a:endParaRPr/>
          </a:p>
        </p:txBody>
      </p:sp>
      <p:pic>
        <p:nvPicPr>
          <p:cNvPr id="178" name="Google Shape;17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916" y="1995766"/>
            <a:ext cx="5426303" cy="4428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4436" y="2490165"/>
            <a:ext cx="4346625" cy="3686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/>
          <p:nvPr>
            <p:ph type="title"/>
          </p:nvPr>
        </p:nvSpPr>
        <p:spPr>
          <a:xfrm>
            <a:off x="916937" y="433396"/>
            <a:ext cx="6743065" cy="1080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850">
            <a:spAutoFit/>
          </a:bodyPr>
          <a:lstStyle/>
          <a:p>
            <a:pPr indent="0" lvl="0" marL="12700" marR="5080" rtl="0" algn="l">
              <a:lnSpc>
                <a:spcPct val="9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Work Done so Far - </a:t>
            </a:r>
            <a:r>
              <a:rPr lang="en-US" sz="3200"/>
              <a:t>Circle form. &amp; rotation, using Decentralized Control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5" name="Google Shape;18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42" y="1633270"/>
            <a:ext cx="3748176" cy="5055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7200" y="1661972"/>
            <a:ext cx="3657600" cy="5055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6082" y="0"/>
            <a:ext cx="3904614" cy="6809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/>
          <p:nvPr>
            <p:ph type="title"/>
          </p:nvPr>
        </p:nvSpPr>
        <p:spPr>
          <a:xfrm>
            <a:off x="185420" y="-2743"/>
            <a:ext cx="11821159" cy="1068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7450">
            <a:spAutoFit/>
          </a:bodyPr>
          <a:lstStyle/>
          <a:p>
            <a:pPr indent="0" lvl="0" marL="7435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Equations used</a:t>
            </a:r>
            <a:endParaRPr/>
          </a:p>
        </p:txBody>
      </p:sp>
      <p:pic>
        <p:nvPicPr>
          <p:cNvPr id="193" name="Google Shape;19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82" y="1518246"/>
            <a:ext cx="3577767" cy="480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8447" y="1328470"/>
            <a:ext cx="4612258" cy="524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0741" y="2340635"/>
            <a:ext cx="2858033" cy="3103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 txBox="1"/>
          <p:nvPr>
            <p:ph type="title"/>
          </p:nvPr>
        </p:nvSpPr>
        <p:spPr>
          <a:xfrm>
            <a:off x="185420" y="-373909"/>
            <a:ext cx="11821159" cy="1516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9250">
            <a:spAutoFit/>
          </a:bodyPr>
          <a:lstStyle/>
          <a:p>
            <a:pPr indent="0" lvl="0" marL="755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Horizontal Formation – Decentralized Approach</a:t>
            </a:r>
            <a:endParaRPr/>
          </a:p>
        </p:txBody>
      </p:sp>
      <p:pic>
        <p:nvPicPr>
          <p:cNvPr id="201" name="Google Shape;20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990600"/>
            <a:ext cx="10820400" cy="5428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854d17c5bd_0_0"/>
          <p:cNvSpPr txBox="1"/>
          <p:nvPr>
            <p:ph type="title"/>
          </p:nvPr>
        </p:nvSpPr>
        <p:spPr>
          <a:xfrm>
            <a:off x="185420" y="-2743"/>
            <a:ext cx="11821200" cy="1354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Ego planner V2</a:t>
            </a:r>
            <a:r>
              <a:rPr lang="en-US"/>
              <a:t> - Swarm of Micro Flying Robots in the Wild</a:t>
            </a:r>
            <a:endParaRPr/>
          </a:p>
        </p:txBody>
      </p:sp>
      <p:sp>
        <p:nvSpPr>
          <p:cNvPr id="207" name="Google Shape;207;g3854d17c5bd_0_0"/>
          <p:cNvSpPr txBox="1"/>
          <p:nvPr/>
        </p:nvSpPr>
        <p:spPr>
          <a:xfrm>
            <a:off x="12007650" y="1798675"/>
            <a:ext cx="91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08" name="Google Shape;208;g3854d17c5bd_0_0" title="egoplan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25" y="1557075"/>
            <a:ext cx="11821199" cy="50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854d17c5bd_0_6"/>
          <p:cNvSpPr txBox="1"/>
          <p:nvPr>
            <p:ph type="title"/>
          </p:nvPr>
        </p:nvSpPr>
        <p:spPr>
          <a:xfrm>
            <a:off x="185420" y="-2743"/>
            <a:ext cx="11821200" cy="6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</a:t>
            </a:r>
            <a:endParaRPr/>
          </a:p>
        </p:txBody>
      </p:sp>
      <p:pic>
        <p:nvPicPr>
          <p:cNvPr id="214" name="Google Shape;214;g3854d17c5bd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625" y="785975"/>
            <a:ext cx="10526549" cy="58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854d17c5bd_0_11"/>
          <p:cNvSpPr txBox="1"/>
          <p:nvPr>
            <p:ph type="title"/>
          </p:nvPr>
        </p:nvSpPr>
        <p:spPr>
          <a:xfrm>
            <a:off x="185420" y="-2743"/>
            <a:ext cx="11821200" cy="6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statement and challenges:</a:t>
            </a:r>
            <a:endParaRPr/>
          </a:p>
        </p:txBody>
      </p:sp>
      <p:sp>
        <p:nvSpPr>
          <p:cNvPr id="220" name="Google Shape;220;g3854d17c5bd_0_11"/>
          <p:cNvSpPr txBox="1"/>
          <p:nvPr/>
        </p:nvSpPr>
        <p:spPr>
          <a:xfrm>
            <a:off x="185425" y="991050"/>
            <a:ext cx="11821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Autonomous swarm navigation in dense wild environments (e.g., bamboo forests).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Challenges: Unknown surroundings, narrow gaps (&lt;30cm), obstacle avoidance, inter-drone coordination.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TEEM goals: Optimize trajectory, extend to diverse tasks, minimize compute time, fit miniature drones.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Current limitations: Reactive methods lack optimality; centralized systems lack scalability.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21" name="Google Shape;221;g3854d17c5bd_0_11"/>
          <p:cNvSpPr txBox="1"/>
          <p:nvPr/>
        </p:nvSpPr>
        <p:spPr>
          <a:xfrm>
            <a:off x="396975" y="4380350"/>
            <a:ext cx="10734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Dense Forest:</a:t>
            </a:r>
            <a:r>
              <a:rPr lang="en-US" sz="2000">
                <a:solidFill>
                  <a:schemeClr val="dk1"/>
                </a:solidFill>
              </a:rPr>
              <a:t> 10 drones navigate 65m with smooth trajectories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Formation Navigation:</a:t>
            </a:r>
            <a:r>
              <a:rPr lang="en-US" sz="2000">
                <a:solidFill>
                  <a:schemeClr val="dk1"/>
                </a:solidFill>
              </a:rPr>
              <a:t> Maintains shape in woods, adapts to obstacles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Reciprocal Avoidance:</a:t>
            </a:r>
            <a:r>
              <a:rPr lang="en-US" sz="2000">
                <a:solidFill>
                  <a:schemeClr val="dk1"/>
                </a:solidFill>
              </a:rPr>
              <a:t> 10 drones in 3m circle, 150 goals reached safely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Tracking:</a:t>
            </a:r>
            <a:r>
              <a:rPr lang="en-US" sz="2000">
                <a:solidFill>
                  <a:schemeClr val="dk1"/>
                </a:solidFill>
              </a:rPr>
              <a:t> 4 drones follow human, handles occlusion with RGB cameras 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Validation</a:t>
            </a:r>
            <a:r>
              <a:rPr lang="en-US" sz="2000">
                <a:solidFill>
                  <a:schemeClr val="dk1"/>
                </a:solidFill>
              </a:rPr>
              <a:t>: Full autonomy, TEEM success in real-world conditions.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3854d17c5bd_0_11"/>
          <p:cNvSpPr txBox="1"/>
          <p:nvPr>
            <p:ph type="title"/>
          </p:nvPr>
        </p:nvSpPr>
        <p:spPr>
          <a:xfrm>
            <a:off x="185395" y="3362957"/>
            <a:ext cx="11821200" cy="6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Results Overview: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854d17c5bd_0_27"/>
          <p:cNvSpPr txBox="1"/>
          <p:nvPr>
            <p:ph type="title"/>
          </p:nvPr>
        </p:nvSpPr>
        <p:spPr>
          <a:xfrm>
            <a:off x="185420" y="-2743"/>
            <a:ext cx="11821200" cy="6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Simulation of decentralized Swarm</a:t>
            </a:r>
            <a:endParaRPr/>
          </a:p>
        </p:txBody>
      </p:sp>
      <p:sp>
        <p:nvSpPr>
          <p:cNvPr id="228" name="Google Shape;228;g3854d17c5bd_0_27"/>
          <p:cNvSpPr txBox="1"/>
          <p:nvPr>
            <p:ph idx="1" type="body"/>
          </p:nvPr>
        </p:nvSpPr>
        <p:spPr>
          <a:xfrm>
            <a:off x="0" y="908925"/>
            <a:ext cx="12089700" cy="578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/>
              <a:t>Objective</a:t>
            </a:r>
            <a:r>
              <a:rPr lang="en-US" sz="2000"/>
              <a:t>: Simulate 5 drones navigating a 50x50 grid with 40 obstacles to reach unique goals.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/>
              <a:t>Key Features</a:t>
            </a:r>
            <a:r>
              <a:rPr lang="en-US" sz="2000"/>
              <a:t>: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/>
              <a:t>Environment</a:t>
            </a:r>
            <a:r>
              <a:rPr lang="en-US" sz="2000"/>
              <a:t>: 50x50 grid with obstacles denser near top-right ([45, 45]).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/>
              <a:t>Drones</a:t>
            </a:r>
            <a:r>
              <a:rPr lang="en-US" sz="2000"/>
              <a:t>: Start in bottom-left ([0, 12.5]x[0, 12.5]), move to goals near center ([25, 25]).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/>
              <a:t>Navigation</a:t>
            </a:r>
            <a:r>
              <a:rPr lang="en-US" sz="2000"/>
              <a:t>: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APF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Attracts drones to goals, repels from obstacles.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ORCA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Avoids collisions with other drones/obstacles.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RRT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Plans paths when stuck or colliding.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B-spline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Smooths paths for natural movement.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/>
              <a:t>Visualization</a:t>
            </a:r>
            <a:r>
              <a:rPr lang="en-US" sz="2000"/>
              <a:t>: Matplotlib shows drones (blue circles), obstacles (brown circles), goals (green stars), and trails (blue lines).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/>
              <a:t>Simulation Parameters</a:t>
            </a:r>
            <a:r>
              <a:rPr lang="en-US" sz="2000"/>
              <a:t>: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Drones: 5, Obstacles: 40, Max Speed: 2 units/s, Time Step: 0.2s.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Runs until all drones reach goals or 60s (300 steps).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854d17c5bd_0_33"/>
          <p:cNvSpPr txBox="1"/>
          <p:nvPr>
            <p:ph type="title"/>
          </p:nvPr>
        </p:nvSpPr>
        <p:spPr>
          <a:xfrm>
            <a:off x="185420" y="-2743"/>
            <a:ext cx="11821200" cy="6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Flowchart of </a:t>
            </a:r>
            <a:r>
              <a:rPr lang="en-US"/>
              <a:t>the simulation</a:t>
            </a:r>
            <a:endParaRPr/>
          </a:p>
        </p:txBody>
      </p:sp>
      <p:pic>
        <p:nvPicPr>
          <p:cNvPr id="234" name="Google Shape;234;g3854d17c5bd_0_33" title="flowchart showing_ 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7050"/>
            <a:ext cx="11734802" cy="587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854d17c5bd_0_51"/>
          <p:cNvSpPr txBox="1"/>
          <p:nvPr>
            <p:ph type="title"/>
          </p:nvPr>
        </p:nvSpPr>
        <p:spPr>
          <a:xfrm>
            <a:off x="185420" y="-2743"/>
            <a:ext cx="11821200" cy="6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Technical Details and Algorithm</a:t>
            </a:r>
            <a:endParaRPr/>
          </a:p>
        </p:txBody>
      </p:sp>
      <p:sp>
        <p:nvSpPr>
          <p:cNvPr id="240" name="Google Shape;240;g3854d17c5bd_0_51"/>
          <p:cNvSpPr txBox="1"/>
          <p:nvPr>
            <p:ph idx="1" type="body"/>
          </p:nvPr>
        </p:nvSpPr>
        <p:spPr>
          <a:xfrm>
            <a:off x="0" y="793200"/>
            <a:ext cx="11821200" cy="6141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/>
              <a:t>Drone Class</a:t>
            </a:r>
            <a:r>
              <a:rPr lang="en-US" sz="2000"/>
              <a:t>: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Attributes: ID, position, velocity, goal, path (for trails), reached status.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/>
              <a:t>Core Algorithms</a:t>
            </a:r>
            <a:r>
              <a:rPr lang="en-US" sz="2000"/>
              <a:t>: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/>
              <a:t>APF (Artificial Potential Fields)</a:t>
            </a:r>
            <a:r>
              <a:rPr lang="en-US" sz="2000"/>
              <a:t>: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Attracts to goal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Repels from obstacles:.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/>
              <a:t>ORCA</a:t>
            </a:r>
            <a:r>
              <a:rPr lang="en-US" sz="2000"/>
              <a:t>: Adjusts velocity to avoid drones/obstacles within safe radius (2.0 units).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/>
              <a:t>RRT</a:t>
            </a:r>
            <a:r>
              <a:rPr lang="en-US" sz="2000"/>
              <a:t>: Plans collision-free paths (200 iterations, 10% goal bias) when stuck or colliding.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/>
              <a:t>B-spline</a:t>
            </a:r>
            <a:r>
              <a:rPr lang="en-US" sz="2000"/>
              <a:t>: Smooths paths (linear for 2 points, quadratic for 3, cubic for 4+).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/>
              <a:t>Simulation Loop</a:t>
            </a:r>
            <a:r>
              <a:rPr lang="en-US" sz="2000"/>
              <a:t>: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Updates positions/velocities every 0.2s.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Checks collisions, stuck status (velocity &lt; 0.05 for 5 steps).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Plots trails for path visualization.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/>
              <a:t>Outcome</a:t>
            </a:r>
            <a:r>
              <a:rPr lang="en-US" sz="2000"/>
              <a:t>: Drones reach goals safely, visualized with trails.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"/>
          <p:cNvSpPr txBox="1"/>
          <p:nvPr>
            <p:ph type="title"/>
          </p:nvPr>
        </p:nvSpPr>
        <p:spPr>
          <a:xfrm>
            <a:off x="1101699" y="162942"/>
            <a:ext cx="405511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Problem Statement</a:t>
            </a:r>
            <a:endParaRPr sz="4000"/>
          </a:p>
        </p:txBody>
      </p:sp>
      <p:sp>
        <p:nvSpPr>
          <p:cNvPr id="51" name="Google Shape;51;p2"/>
          <p:cNvSpPr txBox="1"/>
          <p:nvPr/>
        </p:nvSpPr>
        <p:spPr>
          <a:xfrm>
            <a:off x="1118222" y="997927"/>
            <a:ext cx="548703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UAV swarm in complex Environment :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 txBox="1"/>
          <p:nvPr/>
        </p:nvSpPr>
        <p:spPr>
          <a:xfrm>
            <a:off x="2006086" y="3804018"/>
            <a:ext cx="129857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Dense Obstacles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 txBox="1"/>
          <p:nvPr/>
        </p:nvSpPr>
        <p:spPr>
          <a:xfrm>
            <a:off x="5044407" y="3804018"/>
            <a:ext cx="233934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Limited communication range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 txBox="1"/>
          <p:nvPr/>
        </p:nvSpPr>
        <p:spPr>
          <a:xfrm>
            <a:off x="9037891" y="3804018"/>
            <a:ext cx="156654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Dynamic Conditions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 txBox="1"/>
          <p:nvPr/>
        </p:nvSpPr>
        <p:spPr>
          <a:xfrm>
            <a:off x="1575422" y="4900282"/>
            <a:ext cx="497586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Need for robustness, scalable and autonomous coordination.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012" y="1823046"/>
            <a:ext cx="2300376" cy="175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8753" y="1823046"/>
            <a:ext cx="2438400" cy="175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45906" y="1823046"/>
            <a:ext cx="2438400" cy="1758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3854d17c5bd_0_57" title="trial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01300"/>
            <a:ext cx="11887200" cy="605669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3854d17c5bd_0_57"/>
          <p:cNvSpPr txBox="1"/>
          <p:nvPr/>
        </p:nvSpPr>
        <p:spPr>
          <a:xfrm>
            <a:off x="360550" y="74325"/>
            <a:ext cx="79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47" name="Google Shape;247;g3854d17c5bd_0_57"/>
          <p:cNvSpPr txBox="1"/>
          <p:nvPr/>
        </p:nvSpPr>
        <p:spPr>
          <a:xfrm>
            <a:off x="1750375" y="74325"/>
            <a:ext cx="7926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Simulation</a:t>
            </a:r>
            <a:endParaRPr b="1" sz="4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"/>
          <p:cNvSpPr txBox="1"/>
          <p:nvPr>
            <p:ph type="title"/>
          </p:nvPr>
        </p:nvSpPr>
        <p:spPr>
          <a:xfrm>
            <a:off x="185420" y="-2743"/>
            <a:ext cx="11821159" cy="1516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6075">
            <a:spAutoFit/>
          </a:bodyPr>
          <a:lstStyle/>
          <a:p>
            <a:pPr indent="0" lvl="0" marL="7435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253" name="Google Shape;253;p14"/>
          <p:cNvSpPr txBox="1"/>
          <p:nvPr/>
        </p:nvSpPr>
        <p:spPr>
          <a:xfrm>
            <a:off x="916939" y="3448469"/>
            <a:ext cx="38290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iii.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4"/>
          <p:cNvSpPr txBox="1"/>
          <p:nvPr/>
        </p:nvSpPr>
        <p:spPr>
          <a:xfrm>
            <a:off x="916939" y="1658277"/>
            <a:ext cx="10287635" cy="3521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950">
            <a:spAutoFit/>
          </a:bodyPr>
          <a:lstStyle/>
          <a:p>
            <a:pPr indent="-571500" lvl="0" marL="584200" marR="156845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romanLcPeriod"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Decentralized Control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– Develop fully distributed decision-making without central authority.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84200" marR="5080" rtl="0" algn="l">
              <a:lnSpc>
                <a:spcPct val="107857"/>
              </a:lnSpc>
              <a:spcBef>
                <a:spcPts val="1010"/>
              </a:spcBef>
              <a:spcAft>
                <a:spcPts val="0"/>
              </a:spcAft>
              <a:buSzPts val="2800"/>
              <a:buFont typeface="Calibri"/>
              <a:buAutoNum type="romanLcPeriod"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Robustness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– Ensure resilience against failures, noise, and dynamic environments.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584200" marR="193675" rtl="0" algn="l">
              <a:lnSpc>
                <a:spcPct val="107857"/>
              </a:lnSpc>
              <a:spcBef>
                <a:spcPts val="1010"/>
              </a:spcBef>
              <a:spcAft>
                <a:spcPts val="0"/>
              </a:spcAft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Scalability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– Extend framework to handle large-scale swarms with minimal computation.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84200" marR="1454150" rtl="0" algn="l">
              <a:lnSpc>
                <a:spcPct val="107857"/>
              </a:lnSpc>
              <a:spcBef>
                <a:spcPts val="1005"/>
              </a:spcBef>
              <a:spcAft>
                <a:spcPts val="0"/>
              </a:spcAft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iv.	Autonomous Coordination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– Enable self-organization for formation, path planning, and task allocation.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"/>
          <p:cNvSpPr txBox="1"/>
          <p:nvPr>
            <p:ph type="title"/>
          </p:nvPr>
        </p:nvSpPr>
        <p:spPr>
          <a:xfrm>
            <a:off x="1422257" y="143446"/>
            <a:ext cx="2818130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Applications</a:t>
            </a:r>
            <a:endParaRPr/>
          </a:p>
        </p:txBody>
      </p:sp>
      <p:sp>
        <p:nvSpPr>
          <p:cNvPr id="260" name="Google Shape;260;p15"/>
          <p:cNvSpPr txBox="1"/>
          <p:nvPr/>
        </p:nvSpPr>
        <p:spPr>
          <a:xfrm>
            <a:off x="1377010" y="1303642"/>
            <a:ext cx="6529705" cy="4601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0200" lvl="0" marL="3359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➢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Search &amp; Rescue Operations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Rapid area coverage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Victim localization in disaster zones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35915" rtl="0" algn="l">
              <a:lnSpc>
                <a:spcPct val="100000"/>
              </a:lnSpc>
              <a:spcBef>
                <a:spcPts val="2135"/>
              </a:spcBef>
              <a:spcAft>
                <a:spcPts val="0"/>
              </a:spcAft>
              <a:buSzPts val="2600"/>
              <a:buFont typeface="Quattrocento Sans"/>
              <a:buChar char="➢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Environment Mapping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3D terrain and infrastructure mapping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Real-time data collection over large regions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35915" rtl="0" algn="l">
              <a:lnSpc>
                <a:spcPct val="100000"/>
              </a:lnSpc>
              <a:spcBef>
                <a:spcPts val="2135"/>
              </a:spcBef>
              <a:spcAft>
                <a:spcPts val="0"/>
              </a:spcAft>
              <a:buSzPts val="2600"/>
              <a:buFont typeface="Quattrocento Sans"/>
              <a:buChar char="➢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Defence &amp; Surveillance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Border monitoring and patrolling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Threat detection with persistent coverage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6"/>
          <p:cNvSpPr txBox="1"/>
          <p:nvPr>
            <p:ph type="title"/>
          </p:nvPr>
        </p:nvSpPr>
        <p:spPr>
          <a:xfrm>
            <a:off x="4194200" y="2666923"/>
            <a:ext cx="3835400" cy="1000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Thank	You!</a:t>
            </a:r>
            <a:endParaRPr sz="6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type="title"/>
          </p:nvPr>
        </p:nvSpPr>
        <p:spPr>
          <a:xfrm>
            <a:off x="185420" y="-2743"/>
            <a:ext cx="11821159" cy="1516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7475">
            <a:spAutoFit/>
          </a:bodyPr>
          <a:lstStyle/>
          <a:p>
            <a:pPr indent="0" lvl="0" marL="6019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64" name="Google Shape;64;p3"/>
          <p:cNvSpPr txBox="1"/>
          <p:nvPr/>
        </p:nvSpPr>
        <p:spPr>
          <a:xfrm>
            <a:off x="652144" y="1547520"/>
            <a:ext cx="7865109" cy="3846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800">
            <a:spAutoFit/>
          </a:bodyPr>
          <a:lstStyle/>
          <a:p>
            <a:pPr indent="-330200" lvl="0" marL="3359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Char char="➢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Simulation in Unreal Engine using Colosseum.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35915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SzPts val="2600"/>
              <a:buFont typeface="Quattrocento Sans"/>
              <a:buChar char="➢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Decentralized Control: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571500" lvl="1" marL="2869565" rtl="0" algn="l">
              <a:lnSpc>
                <a:spcPct val="100000"/>
              </a:lnSpc>
              <a:spcBef>
                <a:spcPts val="3715"/>
              </a:spcBef>
              <a:spcAft>
                <a:spcPts val="0"/>
              </a:spcAft>
              <a:buSzPts val="2800"/>
              <a:buFont typeface="Calibri"/>
              <a:buAutoNum type="romanLcPeriod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Formation Control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571500" lvl="1" marL="2869565" rtl="0" algn="l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SzPts val="2800"/>
              <a:buFont typeface="Calibri"/>
              <a:buAutoNum type="romanLcPeriod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Path planning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571500" lvl="1" marL="2869565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2800"/>
              <a:buFont typeface="Calibri"/>
              <a:buAutoNum type="romanLcPeriod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Obstacle Avoidance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571500" lvl="1" marL="2869565" rtl="0" algn="l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SzPts val="2800"/>
              <a:buFont typeface="Calibri"/>
              <a:buAutoNum type="romanLcPeriod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Task allocation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571500" lvl="1" marL="2869565" rtl="0" algn="l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SzPts val="2800"/>
              <a:buFont typeface="Calibri"/>
              <a:buAutoNum type="romanLcPeriod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Effective navigation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"/>
          <p:cNvSpPr txBox="1"/>
          <p:nvPr>
            <p:ph type="title"/>
          </p:nvPr>
        </p:nvSpPr>
        <p:spPr>
          <a:xfrm>
            <a:off x="185420" y="192011"/>
            <a:ext cx="3924300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Literature Survey</a:t>
            </a:r>
            <a:endParaRPr/>
          </a:p>
        </p:txBody>
      </p:sp>
      <p:grpSp>
        <p:nvGrpSpPr>
          <p:cNvPr id="70" name="Google Shape;70;p4"/>
          <p:cNvGrpSpPr/>
          <p:nvPr/>
        </p:nvGrpSpPr>
        <p:grpSpPr>
          <a:xfrm>
            <a:off x="0" y="993139"/>
            <a:ext cx="12192000" cy="5864860"/>
            <a:chOff x="0" y="993139"/>
            <a:chExt cx="12192000" cy="5864860"/>
          </a:xfrm>
        </p:grpSpPr>
        <p:sp>
          <p:nvSpPr>
            <p:cNvPr id="71" name="Google Shape;71;p4"/>
            <p:cNvSpPr/>
            <p:nvPr/>
          </p:nvSpPr>
          <p:spPr>
            <a:xfrm>
              <a:off x="0" y="993139"/>
              <a:ext cx="12192000" cy="370840"/>
            </a:xfrm>
            <a:custGeom>
              <a:rect b="b" l="l" r="r" t="t"/>
              <a:pathLst>
                <a:path extrusionOk="0" h="370840" w="12192000">
                  <a:moveTo>
                    <a:pt x="12192000" y="0"/>
                  </a:moveTo>
                  <a:lnTo>
                    <a:pt x="12192000" y="0"/>
                  </a:lnTo>
                  <a:lnTo>
                    <a:pt x="0" y="0"/>
                  </a:lnTo>
                  <a:lnTo>
                    <a:pt x="0" y="351802"/>
                  </a:lnTo>
                  <a:lnTo>
                    <a:pt x="1166190" y="351802"/>
                  </a:lnTo>
                  <a:lnTo>
                    <a:pt x="1166190" y="370840"/>
                  </a:lnTo>
                  <a:lnTo>
                    <a:pt x="4876800" y="370840"/>
                  </a:lnTo>
                  <a:lnTo>
                    <a:pt x="7315200" y="370840"/>
                  </a:lnTo>
                  <a:lnTo>
                    <a:pt x="9753600" y="370840"/>
                  </a:lnTo>
                  <a:lnTo>
                    <a:pt x="9753600" y="351802"/>
                  </a:lnTo>
                  <a:lnTo>
                    <a:pt x="12192000" y="35180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0" y="1363979"/>
              <a:ext cx="12192000" cy="1336040"/>
            </a:xfrm>
            <a:custGeom>
              <a:rect b="b" l="l" r="r" t="t"/>
              <a:pathLst>
                <a:path extrusionOk="0" h="1336039" w="12192000">
                  <a:moveTo>
                    <a:pt x="12192000" y="19050"/>
                  </a:moveTo>
                  <a:lnTo>
                    <a:pt x="9753600" y="19050"/>
                  </a:lnTo>
                  <a:lnTo>
                    <a:pt x="9753600" y="0"/>
                  </a:lnTo>
                  <a:lnTo>
                    <a:pt x="7315200" y="0"/>
                  </a:lnTo>
                  <a:lnTo>
                    <a:pt x="4876800" y="0"/>
                  </a:lnTo>
                  <a:lnTo>
                    <a:pt x="1166190" y="0"/>
                  </a:lnTo>
                  <a:lnTo>
                    <a:pt x="1166190" y="19050"/>
                  </a:lnTo>
                  <a:lnTo>
                    <a:pt x="0" y="19050"/>
                  </a:lnTo>
                  <a:lnTo>
                    <a:pt x="0" y="1336040"/>
                  </a:lnTo>
                  <a:lnTo>
                    <a:pt x="1166190" y="1336040"/>
                  </a:lnTo>
                  <a:lnTo>
                    <a:pt x="4876800" y="1336040"/>
                  </a:lnTo>
                  <a:lnTo>
                    <a:pt x="7315200" y="1336040"/>
                  </a:lnTo>
                  <a:lnTo>
                    <a:pt x="9753600" y="1336040"/>
                  </a:lnTo>
                  <a:lnTo>
                    <a:pt x="12192000" y="1336040"/>
                  </a:lnTo>
                  <a:lnTo>
                    <a:pt x="12192000" y="19050"/>
                  </a:lnTo>
                  <a:close/>
                </a:path>
              </a:pathLst>
            </a:custGeom>
            <a:solidFill>
              <a:srgbClr val="CFD4E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0" y="2700019"/>
              <a:ext cx="12192000" cy="1628139"/>
            </a:xfrm>
            <a:custGeom>
              <a:rect b="b" l="l" r="r" t="t"/>
              <a:pathLst>
                <a:path extrusionOk="0" h="1628139" w="12192000">
                  <a:moveTo>
                    <a:pt x="12192000" y="0"/>
                  </a:moveTo>
                  <a:lnTo>
                    <a:pt x="12192000" y="0"/>
                  </a:lnTo>
                  <a:lnTo>
                    <a:pt x="0" y="0"/>
                  </a:lnTo>
                  <a:lnTo>
                    <a:pt x="0" y="1628140"/>
                  </a:lnTo>
                  <a:lnTo>
                    <a:pt x="12192000" y="162814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E9EB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0" y="4315459"/>
              <a:ext cx="12192000" cy="2542540"/>
            </a:xfrm>
            <a:custGeom>
              <a:rect b="b" l="l" r="r" t="t"/>
              <a:pathLst>
                <a:path extrusionOk="0" h="2542540" w="12192000">
                  <a:moveTo>
                    <a:pt x="12192000" y="0"/>
                  </a:moveTo>
                  <a:lnTo>
                    <a:pt x="12192000" y="0"/>
                  </a:lnTo>
                  <a:lnTo>
                    <a:pt x="0" y="0"/>
                  </a:lnTo>
                  <a:lnTo>
                    <a:pt x="0" y="2542540"/>
                  </a:lnTo>
                  <a:lnTo>
                    <a:pt x="12192000" y="254254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CFD4E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5" name="Google Shape;75;p4"/>
          <p:cNvSpPr txBox="1"/>
          <p:nvPr/>
        </p:nvSpPr>
        <p:spPr>
          <a:xfrm>
            <a:off x="1244931" y="1022603"/>
            <a:ext cx="65278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4"/>
          <p:cNvSpPr txBox="1"/>
          <p:nvPr/>
        </p:nvSpPr>
        <p:spPr>
          <a:xfrm>
            <a:off x="4955540" y="1022603"/>
            <a:ext cx="868044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Authors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4"/>
          <p:cNvSpPr txBox="1"/>
          <p:nvPr/>
        </p:nvSpPr>
        <p:spPr>
          <a:xfrm>
            <a:off x="7393940" y="1022603"/>
            <a:ext cx="2019935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Year of Publication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4"/>
          <p:cNvSpPr txBox="1"/>
          <p:nvPr/>
        </p:nvSpPr>
        <p:spPr>
          <a:xfrm>
            <a:off x="9832340" y="1022603"/>
            <a:ext cx="1162685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Comments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4"/>
          <p:cNvSpPr txBox="1"/>
          <p:nvPr/>
        </p:nvSpPr>
        <p:spPr>
          <a:xfrm>
            <a:off x="78739" y="1418844"/>
            <a:ext cx="21844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1.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4"/>
          <p:cNvSpPr txBox="1"/>
          <p:nvPr/>
        </p:nvSpPr>
        <p:spPr>
          <a:xfrm>
            <a:off x="1244931" y="1418844"/>
            <a:ext cx="3531870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Formation Control for Multiple Unmanned Aerial Vehicles in Constrained Space using Modified Artificial Potential Field.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4"/>
          <p:cNvSpPr txBox="1"/>
          <p:nvPr/>
        </p:nvSpPr>
        <p:spPr>
          <a:xfrm>
            <a:off x="4955540" y="1418844"/>
            <a:ext cx="118872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Hang Yin, Lea L. Cam, Utpal Roy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4"/>
          <p:cNvSpPr txBox="1"/>
          <p:nvPr/>
        </p:nvSpPr>
        <p:spPr>
          <a:xfrm>
            <a:off x="7393940" y="1418844"/>
            <a:ext cx="540385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2017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"/>
          <p:cNvSpPr txBox="1"/>
          <p:nvPr/>
        </p:nvSpPr>
        <p:spPr>
          <a:xfrm>
            <a:off x="9832340" y="1418844"/>
            <a:ext cx="220726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83210" lvl="0" marL="29591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Proposed artificial 	potential field for 	formation control.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4"/>
          <p:cNvSpPr txBox="1"/>
          <p:nvPr/>
        </p:nvSpPr>
        <p:spPr>
          <a:xfrm>
            <a:off x="78739" y="2729484"/>
            <a:ext cx="21844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2.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4"/>
          <p:cNvSpPr txBox="1"/>
          <p:nvPr/>
        </p:nvSpPr>
        <p:spPr>
          <a:xfrm>
            <a:off x="1244931" y="2729484"/>
            <a:ext cx="345821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 Proximal Policy Optimization Method in UAV swarm formation Control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4"/>
          <p:cNvSpPr txBox="1"/>
          <p:nvPr/>
        </p:nvSpPr>
        <p:spPr>
          <a:xfrm>
            <a:off x="4955540" y="2729484"/>
            <a:ext cx="1501775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394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Ning Yu, Feng Juan,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Hongwei Zhao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4"/>
          <p:cNvSpPr txBox="1"/>
          <p:nvPr/>
        </p:nvSpPr>
        <p:spPr>
          <a:xfrm>
            <a:off x="7393940" y="2729484"/>
            <a:ext cx="540385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2024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"/>
          <p:cNvSpPr txBox="1"/>
          <p:nvPr/>
        </p:nvSpPr>
        <p:spPr>
          <a:xfrm>
            <a:off x="9832340" y="2729484"/>
            <a:ext cx="1955800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85750" lvl="0" marL="29845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Used Reinforcement Learning for adaptive swarm behaviour.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 txBox="1"/>
          <p:nvPr/>
        </p:nvSpPr>
        <p:spPr>
          <a:xfrm>
            <a:off x="78739" y="4344923"/>
            <a:ext cx="21844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3.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"/>
          <p:cNvSpPr txBox="1"/>
          <p:nvPr/>
        </p:nvSpPr>
        <p:spPr>
          <a:xfrm>
            <a:off x="1244931" y="4344923"/>
            <a:ext cx="335534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Swarm of Micro Flying Robots in the Wild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"/>
          <p:cNvSpPr txBox="1"/>
          <p:nvPr/>
        </p:nvSpPr>
        <p:spPr>
          <a:xfrm>
            <a:off x="4955540" y="4344923"/>
            <a:ext cx="1697989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Xin Zhou, Xiangyong Wen, Zhepei Wang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"/>
          <p:cNvSpPr txBox="1"/>
          <p:nvPr/>
        </p:nvSpPr>
        <p:spPr>
          <a:xfrm>
            <a:off x="7393940" y="4344923"/>
            <a:ext cx="540385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2022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 txBox="1"/>
          <p:nvPr/>
        </p:nvSpPr>
        <p:spPr>
          <a:xfrm>
            <a:off x="9832340" y="4344923"/>
            <a:ext cx="2141855" cy="2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85750" lvl="0" marL="29845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Demonstrated real-world UAV swarm navigation in forests using decentralized control in a complex environment.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4"/>
          <p:cNvGrpSpPr/>
          <p:nvPr/>
        </p:nvGrpSpPr>
        <p:grpSpPr>
          <a:xfrm>
            <a:off x="0" y="986790"/>
            <a:ext cx="12192000" cy="5877572"/>
            <a:chOff x="0" y="986790"/>
            <a:chExt cx="12192000" cy="5877572"/>
          </a:xfrm>
        </p:grpSpPr>
        <p:sp>
          <p:nvSpPr>
            <p:cNvPr id="95" name="Google Shape;95;p4"/>
            <p:cNvSpPr/>
            <p:nvPr/>
          </p:nvSpPr>
          <p:spPr>
            <a:xfrm>
              <a:off x="9753600" y="993140"/>
              <a:ext cx="2438400" cy="408940"/>
            </a:xfrm>
            <a:custGeom>
              <a:rect b="b" l="l" r="r" t="t"/>
              <a:pathLst>
                <a:path extrusionOk="0" h="408940" w="2438400">
                  <a:moveTo>
                    <a:pt x="0" y="0"/>
                  </a:moveTo>
                  <a:lnTo>
                    <a:pt x="0" y="408939"/>
                  </a:lnTo>
                </a:path>
                <a:path extrusionOk="0" h="408940" w="2438400">
                  <a:moveTo>
                    <a:pt x="2438400" y="0"/>
                  </a:moveTo>
                  <a:lnTo>
                    <a:pt x="2438400" y="408939"/>
                  </a:lnTo>
                </a:path>
              </a:pathLst>
            </a:custGeom>
            <a:noFill/>
            <a:ln cap="flat" cmpd="sng" w="12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9759950" y="986790"/>
              <a:ext cx="2425700" cy="12700"/>
            </a:xfrm>
            <a:custGeom>
              <a:rect b="b" l="l" r="r" t="t"/>
              <a:pathLst>
                <a:path extrusionOk="0" h="12700" w="2425700">
                  <a:moveTo>
                    <a:pt x="0" y="12699"/>
                  </a:moveTo>
                  <a:lnTo>
                    <a:pt x="2425700" y="12699"/>
                  </a:lnTo>
                  <a:lnTo>
                    <a:pt x="2425700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7315200" y="993140"/>
              <a:ext cx="0" cy="408940"/>
            </a:xfrm>
            <a:custGeom>
              <a:rect b="b" l="l" r="r" t="t"/>
              <a:pathLst>
                <a:path extrusionOk="0" h="408940" w="120000">
                  <a:moveTo>
                    <a:pt x="0" y="0"/>
                  </a:moveTo>
                  <a:lnTo>
                    <a:pt x="0" y="408939"/>
                  </a:lnTo>
                </a:path>
              </a:pathLst>
            </a:custGeom>
            <a:noFill/>
            <a:ln cap="flat" cmpd="sng" w="12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7321550" y="986790"/>
              <a:ext cx="2425700" cy="12700"/>
            </a:xfrm>
            <a:custGeom>
              <a:rect b="b" l="l" r="r" t="t"/>
              <a:pathLst>
                <a:path extrusionOk="0" h="12700" w="2425700">
                  <a:moveTo>
                    <a:pt x="0" y="12699"/>
                  </a:moveTo>
                  <a:lnTo>
                    <a:pt x="2425700" y="12699"/>
                  </a:lnTo>
                  <a:lnTo>
                    <a:pt x="2425700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4876800" y="993140"/>
              <a:ext cx="0" cy="408940"/>
            </a:xfrm>
            <a:custGeom>
              <a:rect b="b" l="l" r="r" t="t"/>
              <a:pathLst>
                <a:path extrusionOk="0" h="408940" w="120000">
                  <a:moveTo>
                    <a:pt x="0" y="0"/>
                  </a:moveTo>
                  <a:lnTo>
                    <a:pt x="0" y="408939"/>
                  </a:lnTo>
                </a:path>
              </a:pathLst>
            </a:custGeom>
            <a:noFill/>
            <a:ln cap="flat" cmpd="sng" w="12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4883150" y="986790"/>
              <a:ext cx="2425700" cy="12700"/>
            </a:xfrm>
            <a:custGeom>
              <a:rect b="b" l="l" r="r" t="t"/>
              <a:pathLst>
                <a:path extrusionOk="0" h="12700" w="2425700">
                  <a:moveTo>
                    <a:pt x="0" y="12699"/>
                  </a:moveTo>
                  <a:lnTo>
                    <a:pt x="2425700" y="12699"/>
                  </a:lnTo>
                  <a:lnTo>
                    <a:pt x="2425700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166191" y="993140"/>
              <a:ext cx="0" cy="408940"/>
            </a:xfrm>
            <a:custGeom>
              <a:rect b="b" l="l" r="r" t="t"/>
              <a:pathLst>
                <a:path extrusionOk="0" h="408940" w="120000">
                  <a:moveTo>
                    <a:pt x="0" y="0"/>
                  </a:moveTo>
                  <a:lnTo>
                    <a:pt x="0" y="408939"/>
                  </a:lnTo>
                </a:path>
              </a:pathLst>
            </a:custGeom>
            <a:noFill/>
            <a:ln cap="flat" cmpd="sng" w="12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172541" y="986790"/>
              <a:ext cx="3698240" cy="12700"/>
            </a:xfrm>
            <a:custGeom>
              <a:rect b="b" l="l" r="r" t="t"/>
              <a:pathLst>
                <a:path extrusionOk="0" h="12700" w="3698240">
                  <a:moveTo>
                    <a:pt x="0" y="12699"/>
                  </a:moveTo>
                  <a:lnTo>
                    <a:pt x="3697908" y="12699"/>
                  </a:lnTo>
                  <a:lnTo>
                    <a:pt x="3697908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0" y="993140"/>
              <a:ext cx="0" cy="408940"/>
            </a:xfrm>
            <a:custGeom>
              <a:rect b="b" l="l" r="r" t="t"/>
              <a:pathLst>
                <a:path extrusionOk="0" h="408940" w="120000">
                  <a:moveTo>
                    <a:pt x="0" y="0"/>
                  </a:moveTo>
                  <a:lnTo>
                    <a:pt x="0" y="408939"/>
                  </a:lnTo>
                </a:path>
              </a:pathLst>
            </a:custGeom>
            <a:noFill/>
            <a:ln cap="flat" cmpd="sng" w="12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349" y="986790"/>
              <a:ext cx="1153795" cy="12700"/>
            </a:xfrm>
            <a:custGeom>
              <a:rect b="b" l="l" r="r" t="t"/>
              <a:pathLst>
                <a:path extrusionOk="0" h="12700" w="1153795">
                  <a:moveTo>
                    <a:pt x="0" y="12699"/>
                  </a:moveTo>
                  <a:lnTo>
                    <a:pt x="1153491" y="12699"/>
                  </a:lnTo>
                  <a:lnTo>
                    <a:pt x="1153491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9753600" y="1363980"/>
              <a:ext cx="2438400" cy="1348740"/>
            </a:xfrm>
            <a:custGeom>
              <a:rect b="b" l="l" r="r" t="t"/>
              <a:pathLst>
                <a:path extrusionOk="0" h="1348739" w="2438400">
                  <a:moveTo>
                    <a:pt x="0" y="0"/>
                  </a:moveTo>
                  <a:lnTo>
                    <a:pt x="0" y="1348739"/>
                  </a:lnTo>
                </a:path>
                <a:path extrusionOk="0" h="1348739" w="2438400">
                  <a:moveTo>
                    <a:pt x="2438400" y="0"/>
                  </a:moveTo>
                  <a:lnTo>
                    <a:pt x="2438400" y="1348739"/>
                  </a:lnTo>
                </a:path>
              </a:pathLst>
            </a:custGeom>
            <a:noFill/>
            <a:ln cap="flat" cmpd="sng" w="12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9747250" y="1344930"/>
              <a:ext cx="2444750" cy="38100"/>
            </a:xfrm>
            <a:custGeom>
              <a:rect b="b" l="l" r="r" t="t"/>
              <a:pathLst>
                <a:path extrusionOk="0" h="38100" w="2444750">
                  <a:moveTo>
                    <a:pt x="2444750" y="0"/>
                  </a:moveTo>
                  <a:lnTo>
                    <a:pt x="0" y="0"/>
                  </a:lnTo>
                  <a:lnTo>
                    <a:pt x="0" y="38099"/>
                  </a:lnTo>
                  <a:lnTo>
                    <a:pt x="2444750" y="38099"/>
                  </a:lnTo>
                  <a:lnTo>
                    <a:pt x="2444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7315200" y="1363980"/>
              <a:ext cx="0" cy="1348740"/>
            </a:xfrm>
            <a:custGeom>
              <a:rect b="b" l="l" r="r" t="t"/>
              <a:pathLst>
                <a:path extrusionOk="0" h="1348739" w="120000">
                  <a:moveTo>
                    <a:pt x="0" y="0"/>
                  </a:moveTo>
                  <a:lnTo>
                    <a:pt x="0" y="1348739"/>
                  </a:lnTo>
                </a:path>
              </a:pathLst>
            </a:custGeom>
            <a:noFill/>
            <a:ln cap="flat" cmpd="sng" w="12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7308850" y="1363980"/>
              <a:ext cx="2438400" cy="0"/>
            </a:xfrm>
            <a:custGeom>
              <a:rect b="b" l="l" r="r" t="t"/>
              <a:pathLst>
                <a:path extrusionOk="0" h="120000" w="2438400">
                  <a:moveTo>
                    <a:pt x="0" y="0"/>
                  </a:moveTo>
                  <a:lnTo>
                    <a:pt x="2438400" y="0"/>
                  </a:lnTo>
                </a:path>
              </a:pathLst>
            </a:custGeom>
            <a:noFill/>
            <a:ln cap="flat" cmpd="sng" w="38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4876800" y="1363980"/>
              <a:ext cx="0" cy="1348740"/>
            </a:xfrm>
            <a:custGeom>
              <a:rect b="b" l="l" r="r" t="t"/>
              <a:pathLst>
                <a:path extrusionOk="0" h="1348739" w="120000">
                  <a:moveTo>
                    <a:pt x="0" y="0"/>
                  </a:moveTo>
                  <a:lnTo>
                    <a:pt x="0" y="1348739"/>
                  </a:lnTo>
                </a:path>
              </a:pathLst>
            </a:custGeom>
            <a:noFill/>
            <a:ln cap="flat" cmpd="sng" w="12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4870450" y="1363980"/>
              <a:ext cx="2438400" cy="0"/>
            </a:xfrm>
            <a:custGeom>
              <a:rect b="b" l="l" r="r" t="t"/>
              <a:pathLst>
                <a:path extrusionOk="0" h="120000" w="2438400">
                  <a:moveTo>
                    <a:pt x="0" y="0"/>
                  </a:moveTo>
                  <a:lnTo>
                    <a:pt x="2438400" y="0"/>
                  </a:lnTo>
                </a:path>
              </a:pathLst>
            </a:custGeom>
            <a:noFill/>
            <a:ln cap="flat" cmpd="sng" w="38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1166191" y="1363980"/>
              <a:ext cx="0" cy="1348740"/>
            </a:xfrm>
            <a:custGeom>
              <a:rect b="b" l="l" r="r" t="t"/>
              <a:pathLst>
                <a:path extrusionOk="0" h="1348739" w="120000">
                  <a:moveTo>
                    <a:pt x="0" y="0"/>
                  </a:moveTo>
                  <a:lnTo>
                    <a:pt x="0" y="1348739"/>
                  </a:lnTo>
                </a:path>
              </a:pathLst>
            </a:custGeom>
            <a:noFill/>
            <a:ln cap="flat" cmpd="sng" w="12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1159841" y="1363980"/>
              <a:ext cx="3710940" cy="0"/>
            </a:xfrm>
            <a:custGeom>
              <a:rect b="b" l="l" r="r" t="t"/>
              <a:pathLst>
                <a:path extrusionOk="0" h="120000" w="3710940">
                  <a:moveTo>
                    <a:pt x="0" y="0"/>
                  </a:moveTo>
                  <a:lnTo>
                    <a:pt x="3710608" y="0"/>
                  </a:lnTo>
                </a:path>
              </a:pathLst>
            </a:custGeom>
            <a:noFill/>
            <a:ln cap="flat" cmpd="sng" w="38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0" y="1363980"/>
              <a:ext cx="0" cy="1348740"/>
            </a:xfrm>
            <a:custGeom>
              <a:rect b="b" l="l" r="r" t="t"/>
              <a:pathLst>
                <a:path extrusionOk="0" h="1348739" w="120000">
                  <a:moveTo>
                    <a:pt x="0" y="0"/>
                  </a:moveTo>
                  <a:lnTo>
                    <a:pt x="0" y="1348739"/>
                  </a:lnTo>
                </a:path>
              </a:pathLst>
            </a:custGeom>
            <a:noFill/>
            <a:ln cap="flat" cmpd="sng" w="12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0" y="1344930"/>
              <a:ext cx="1160145" cy="38100"/>
            </a:xfrm>
            <a:custGeom>
              <a:rect b="b" l="l" r="r" t="t"/>
              <a:pathLst>
                <a:path extrusionOk="0" h="38100" w="1160145">
                  <a:moveTo>
                    <a:pt x="1159841" y="0"/>
                  </a:moveTo>
                  <a:lnTo>
                    <a:pt x="0" y="0"/>
                  </a:lnTo>
                  <a:lnTo>
                    <a:pt x="0" y="38099"/>
                  </a:lnTo>
                  <a:lnTo>
                    <a:pt x="1159841" y="38099"/>
                  </a:lnTo>
                  <a:lnTo>
                    <a:pt x="11598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9753600" y="2700020"/>
              <a:ext cx="2438400" cy="1628139"/>
            </a:xfrm>
            <a:custGeom>
              <a:rect b="b" l="l" r="r" t="t"/>
              <a:pathLst>
                <a:path extrusionOk="0" h="1628139" w="2438400">
                  <a:moveTo>
                    <a:pt x="0" y="0"/>
                  </a:moveTo>
                  <a:lnTo>
                    <a:pt x="0" y="1628140"/>
                  </a:lnTo>
                </a:path>
                <a:path extrusionOk="0" h="1628139" w="2438400">
                  <a:moveTo>
                    <a:pt x="2438400" y="0"/>
                  </a:moveTo>
                  <a:lnTo>
                    <a:pt x="2438400" y="1628140"/>
                  </a:lnTo>
                </a:path>
              </a:pathLst>
            </a:custGeom>
            <a:noFill/>
            <a:ln cap="flat" cmpd="sng" w="12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9759950" y="2693670"/>
              <a:ext cx="2425700" cy="12700"/>
            </a:xfrm>
            <a:custGeom>
              <a:rect b="b" l="l" r="r" t="t"/>
              <a:pathLst>
                <a:path extrusionOk="0" h="12700" w="2425700">
                  <a:moveTo>
                    <a:pt x="0" y="12699"/>
                  </a:moveTo>
                  <a:lnTo>
                    <a:pt x="2425700" y="12699"/>
                  </a:lnTo>
                  <a:lnTo>
                    <a:pt x="2425700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7315200" y="2700020"/>
              <a:ext cx="0" cy="1628139"/>
            </a:xfrm>
            <a:custGeom>
              <a:rect b="b" l="l" r="r" t="t"/>
              <a:pathLst>
                <a:path extrusionOk="0" h="1628139" w="120000">
                  <a:moveTo>
                    <a:pt x="0" y="0"/>
                  </a:moveTo>
                  <a:lnTo>
                    <a:pt x="0" y="1628140"/>
                  </a:lnTo>
                </a:path>
              </a:pathLst>
            </a:custGeom>
            <a:noFill/>
            <a:ln cap="flat" cmpd="sng" w="12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7321550" y="2693670"/>
              <a:ext cx="2425700" cy="12700"/>
            </a:xfrm>
            <a:custGeom>
              <a:rect b="b" l="l" r="r" t="t"/>
              <a:pathLst>
                <a:path extrusionOk="0" h="12700" w="2425700">
                  <a:moveTo>
                    <a:pt x="0" y="12699"/>
                  </a:moveTo>
                  <a:lnTo>
                    <a:pt x="2425700" y="12699"/>
                  </a:lnTo>
                  <a:lnTo>
                    <a:pt x="2425700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4876800" y="2700020"/>
              <a:ext cx="0" cy="1628139"/>
            </a:xfrm>
            <a:custGeom>
              <a:rect b="b" l="l" r="r" t="t"/>
              <a:pathLst>
                <a:path extrusionOk="0" h="1628139" w="120000">
                  <a:moveTo>
                    <a:pt x="0" y="0"/>
                  </a:moveTo>
                  <a:lnTo>
                    <a:pt x="0" y="1628140"/>
                  </a:lnTo>
                </a:path>
              </a:pathLst>
            </a:custGeom>
            <a:noFill/>
            <a:ln cap="flat" cmpd="sng" w="12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4883150" y="2693670"/>
              <a:ext cx="2425700" cy="12700"/>
            </a:xfrm>
            <a:custGeom>
              <a:rect b="b" l="l" r="r" t="t"/>
              <a:pathLst>
                <a:path extrusionOk="0" h="12700" w="2425700">
                  <a:moveTo>
                    <a:pt x="0" y="12699"/>
                  </a:moveTo>
                  <a:lnTo>
                    <a:pt x="2425700" y="12699"/>
                  </a:lnTo>
                  <a:lnTo>
                    <a:pt x="2425700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1166191" y="2700020"/>
              <a:ext cx="0" cy="1628139"/>
            </a:xfrm>
            <a:custGeom>
              <a:rect b="b" l="l" r="r" t="t"/>
              <a:pathLst>
                <a:path extrusionOk="0" h="1628139" w="120000">
                  <a:moveTo>
                    <a:pt x="0" y="0"/>
                  </a:moveTo>
                  <a:lnTo>
                    <a:pt x="0" y="1628140"/>
                  </a:lnTo>
                </a:path>
              </a:pathLst>
            </a:custGeom>
            <a:noFill/>
            <a:ln cap="flat" cmpd="sng" w="12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1172541" y="2693670"/>
              <a:ext cx="3698240" cy="12700"/>
            </a:xfrm>
            <a:custGeom>
              <a:rect b="b" l="l" r="r" t="t"/>
              <a:pathLst>
                <a:path extrusionOk="0" h="12700" w="3698240">
                  <a:moveTo>
                    <a:pt x="0" y="12699"/>
                  </a:moveTo>
                  <a:lnTo>
                    <a:pt x="3697908" y="12699"/>
                  </a:lnTo>
                  <a:lnTo>
                    <a:pt x="3697908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0" y="2700020"/>
              <a:ext cx="0" cy="1628139"/>
            </a:xfrm>
            <a:custGeom>
              <a:rect b="b" l="l" r="r" t="t"/>
              <a:pathLst>
                <a:path extrusionOk="0" h="1628139" w="120000">
                  <a:moveTo>
                    <a:pt x="0" y="0"/>
                  </a:moveTo>
                  <a:lnTo>
                    <a:pt x="0" y="1628140"/>
                  </a:lnTo>
                </a:path>
              </a:pathLst>
            </a:custGeom>
            <a:noFill/>
            <a:ln cap="flat" cmpd="sng" w="12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6349" y="2693670"/>
              <a:ext cx="1153795" cy="12700"/>
            </a:xfrm>
            <a:custGeom>
              <a:rect b="b" l="l" r="r" t="t"/>
              <a:pathLst>
                <a:path extrusionOk="0" h="12700" w="1153795">
                  <a:moveTo>
                    <a:pt x="0" y="12699"/>
                  </a:moveTo>
                  <a:lnTo>
                    <a:pt x="1153491" y="12699"/>
                  </a:lnTo>
                  <a:lnTo>
                    <a:pt x="1153491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9753600" y="4315459"/>
              <a:ext cx="2438400" cy="2542540"/>
            </a:xfrm>
            <a:custGeom>
              <a:rect b="b" l="l" r="r" t="t"/>
              <a:pathLst>
                <a:path extrusionOk="0" h="2542540" w="2438400">
                  <a:moveTo>
                    <a:pt x="0" y="0"/>
                  </a:moveTo>
                  <a:lnTo>
                    <a:pt x="0" y="2542540"/>
                  </a:lnTo>
                </a:path>
                <a:path extrusionOk="0" h="2542540" w="2438400">
                  <a:moveTo>
                    <a:pt x="2438400" y="0"/>
                  </a:moveTo>
                  <a:lnTo>
                    <a:pt x="2438400" y="2542540"/>
                  </a:lnTo>
                </a:path>
              </a:pathLst>
            </a:custGeom>
            <a:noFill/>
            <a:ln cap="flat" cmpd="sng" w="12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9747250" y="4309122"/>
              <a:ext cx="2444750" cy="2548890"/>
            </a:xfrm>
            <a:custGeom>
              <a:rect b="b" l="l" r="r" t="t"/>
              <a:pathLst>
                <a:path extrusionOk="0" h="2548890" w="2444750">
                  <a:moveTo>
                    <a:pt x="2438400" y="0"/>
                  </a:moveTo>
                  <a:lnTo>
                    <a:pt x="12700" y="0"/>
                  </a:lnTo>
                  <a:lnTo>
                    <a:pt x="12700" y="12687"/>
                  </a:lnTo>
                  <a:lnTo>
                    <a:pt x="2438400" y="12687"/>
                  </a:lnTo>
                  <a:lnTo>
                    <a:pt x="2438400" y="0"/>
                  </a:lnTo>
                  <a:close/>
                </a:path>
                <a:path extrusionOk="0" h="2548890" w="2444750">
                  <a:moveTo>
                    <a:pt x="2444750" y="2542540"/>
                  </a:moveTo>
                  <a:lnTo>
                    <a:pt x="0" y="2542540"/>
                  </a:lnTo>
                  <a:lnTo>
                    <a:pt x="0" y="2548877"/>
                  </a:lnTo>
                  <a:lnTo>
                    <a:pt x="2444750" y="2548877"/>
                  </a:lnTo>
                  <a:lnTo>
                    <a:pt x="2444750" y="2542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7315200" y="4315459"/>
              <a:ext cx="0" cy="2542540"/>
            </a:xfrm>
            <a:custGeom>
              <a:rect b="b" l="l" r="r" t="t"/>
              <a:pathLst>
                <a:path extrusionOk="0" h="2542540" w="120000">
                  <a:moveTo>
                    <a:pt x="0" y="0"/>
                  </a:moveTo>
                  <a:lnTo>
                    <a:pt x="0" y="2542540"/>
                  </a:lnTo>
                </a:path>
              </a:pathLst>
            </a:custGeom>
            <a:noFill/>
            <a:ln cap="flat" cmpd="sng" w="12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7308850" y="4309122"/>
              <a:ext cx="2451100" cy="2555240"/>
            </a:xfrm>
            <a:custGeom>
              <a:rect b="b" l="l" r="r" t="t"/>
              <a:pathLst>
                <a:path extrusionOk="0" h="2555240" w="2451100">
                  <a:moveTo>
                    <a:pt x="2438400" y="0"/>
                  </a:moveTo>
                  <a:lnTo>
                    <a:pt x="12700" y="0"/>
                  </a:lnTo>
                  <a:lnTo>
                    <a:pt x="12700" y="12687"/>
                  </a:lnTo>
                  <a:lnTo>
                    <a:pt x="2438400" y="12687"/>
                  </a:lnTo>
                  <a:lnTo>
                    <a:pt x="2438400" y="0"/>
                  </a:lnTo>
                  <a:close/>
                </a:path>
                <a:path extrusionOk="0" h="2555240" w="2451100">
                  <a:moveTo>
                    <a:pt x="2451100" y="2542540"/>
                  </a:moveTo>
                  <a:lnTo>
                    <a:pt x="0" y="2542540"/>
                  </a:lnTo>
                  <a:lnTo>
                    <a:pt x="0" y="2555214"/>
                  </a:lnTo>
                  <a:lnTo>
                    <a:pt x="2451100" y="2555214"/>
                  </a:lnTo>
                  <a:lnTo>
                    <a:pt x="2451100" y="2542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4876800" y="4315459"/>
              <a:ext cx="0" cy="2542540"/>
            </a:xfrm>
            <a:custGeom>
              <a:rect b="b" l="l" r="r" t="t"/>
              <a:pathLst>
                <a:path extrusionOk="0" h="2542540" w="120000">
                  <a:moveTo>
                    <a:pt x="0" y="0"/>
                  </a:moveTo>
                  <a:lnTo>
                    <a:pt x="0" y="2542540"/>
                  </a:lnTo>
                </a:path>
              </a:pathLst>
            </a:custGeom>
            <a:noFill/>
            <a:ln cap="flat" cmpd="sng" w="12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4870450" y="4309122"/>
              <a:ext cx="2451100" cy="2555240"/>
            </a:xfrm>
            <a:custGeom>
              <a:rect b="b" l="l" r="r" t="t"/>
              <a:pathLst>
                <a:path extrusionOk="0" h="2555240" w="2451100">
                  <a:moveTo>
                    <a:pt x="2438400" y="0"/>
                  </a:moveTo>
                  <a:lnTo>
                    <a:pt x="12700" y="0"/>
                  </a:lnTo>
                  <a:lnTo>
                    <a:pt x="12700" y="12687"/>
                  </a:lnTo>
                  <a:lnTo>
                    <a:pt x="2438400" y="12687"/>
                  </a:lnTo>
                  <a:lnTo>
                    <a:pt x="2438400" y="0"/>
                  </a:lnTo>
                  <a:close/>
                </a:path>
                <a:path extrusionOk="0" h="2555240" w="2451100">
                  <a:moveTo>
                    <a:pt x="2451100" y="2542540"/>
                  </a:moveTo>
                  <a:lnTo>
                    <a:pt x="0" y="2542540"/>
                  </a:lnTo>
                  <a:lnTo>
                    <a:pt x="0" y="2555214"/>
                  </a:lnTo>
                  <a:lnTo>
                    <a:pt x="2451100" y="2555214"/>
                  </a:lnTo>
                  <a:lnTo>
                    <a:pt x="2451100" y="2542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166191" y="4315459"/>
              <a:ext cx="0" cy="2542540"/>
            </a:xfrm>
            <a:custGeom>
              <a:rect b="b" l="l" r="r" t="t"/>
              <a:pathLst>
                <a:path extrusionOk="0" h="2542540" w="120000">
                  <a:moveTo>
                    <a:pt x="0" y="0"/>
                  </a:moveTo>
                  <a:lnTo>
                    <a:pt x="0" y="2542540"/>
                  </a:lnTo>
                </a:path>
              </a:pathLst>
            </a:custGeom>
            <a:noFill/>
            <a:ln cap="flat" cmpd="sng" w="12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1172541" y="4309110"/>
              <a:ext cx="3698240" cy="12700"/>
            </a:xfrm>
            <a:custGeom>
              <a:rect b="b" l="l" r="r" t="t"/>
              <a:pathLst>
                <a:path extrusionOk="0" h="12700" w="3698240">
                  <a:moveTo>
                    <a:pt x="0" y="12699"/>
                  </a:moveTo>
                  <a:lnTo>
                    <a:pt x="3697908" y="12699"/>
                  </a:lnTo>
                  <a:lnTo>
                    <a:pt x="3697908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0" y="4315459"/>
              <a:ext cx="4883150" cy="2542540"/>
            </a:xfrm>
            <a:custGeom>
              <a:rect b="b" l="l" r="r" t="t"/>
              <a:pathLst>
                <a:path extrusionOk="0" h="2542540" w="4883150">
                  <a:moveTo>
                    <a:pt x="1159841" y="2542540"/>
                  </a:moveTo>
                  <a:lnTo>
                    <a:pt x="4883150" y="2542540"/>
                  </a:lnTo>
                </a:path>
                <a:path extrusionOk="0" h="2542540" w="4883150">
                  <a:moveTo>
                    <a:pt x="0" y="0"/>
                  </a:moveTo>
                  <a:lnTo>
                    <a:pt x="0" y="2542540"/>
                  </a:lnTo>
                </a:path>
              </a:pathLst>
            </a:custGeom>
            <a:noFill/>
            <a:ln cap="flat" cmpd="sng" w="12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0" y="4309122"/>
              <a:ext cx="1172845" cy="2548890"/>
            </a:xfrm>
            <a:custGeom>
              <a:rect b="b" l="l" r="r" t="t"/>
              <a:pathLst>
                <a:path extrusionOk="0" h="2548890" w="1172845">
                  <a:moveTo>
                    <a:pt x="1159840" y="0"/>
                  </a:moveTo>
                  <a:lnTo>
                    <a:pt x="6337" y="0"/>
                  </a:lnTo>
                  <a:lnTo>
                    <a:pt x="6337" y="12687"/>
                  </a:lnTo>
                  <a:lnTo>
                    <a:pt x="1159840" y="12687"/>
                  </a:lnTo>
                  <a:lnTo>
                    <a:pt x="1159840" y="0"/>
                  </a:lnTo>
                  <a:close/>
                </a:path>
                <a:path extrusionOk="0" h="2548890" w="1172845">
                  <a:moveTo>
                    <a:pt x="1172540" y="2542540"/>
                  </a:moveTo>
                  <a:lnTo>
                    <a:pt x="0" y="2542540"/>
                  </a:lnTo>
                  <a:lnTo>
                    <a:pt x="0" y="2548877"/>
                  </a:lnTo>
                  <a:lnTo>
                    <a:pt x="1172540" y="2548877"/>
                  </a:lnTo>
                  <a:lnTo>
                    <a:pt x="1172540" y="2542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5058" y="1426235"/>
            <a:ext cx="8453882" cy="488255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"/>
          <p:cNvSpPr txBox="1"/>
          <p:nvPr>
            <p:ph type="title"/>
          </p:nvPr>
        </p:nvSpPr>
        <p:spPr>
          <a:xfrm>
            <a:off x="185420" y="-2743"/>
            <a:ext cx="11821159" cy="1516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4675">
            <a:spAutoFit/>
          </a:bodyPr>
          <a:lstStyle/>
          <a:p>
            <a:pPr indent="0" lvl="0" marL="18205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UAV Swarm Control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>
            <p:ph type="title"/>
          </p:nvPr>
        </p:nvSpPr>
        <p:spPr>
          <a:xfrm>
            <a:off x="185420" y="-2743"/>
            <a:ext cx="11821159" cy="1054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300">
            <a:spAutoFit/>
          </a:bodyPr>
          <a:lstStyle/>
          <a:p>
            <a:pPr indent="0" lvl="0" marL="7435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 Done so Far - Centralized Control</a:t>
            </a:r>
            <a:endParaRPr/>
          </a:p>
        </p:txBody>
      </p:sp>
      <p:pic>
        <p:nvPicPr>
          <p:cNvPr id="146" name="Google Shape;14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248" y="1512493"/>
            <a:ext cx="3010420" cy="521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7455" y="1512493"/>
            <a:ext cx="2767279" cy="521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87071" y="1512493"/>
            <a:ext cx="2767279" cy="521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06673" y="1512493"/>
            <a:ext cx="2581821" cy="521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 txBox="1"/>
          <p:nvPr>
            <p:ph type="title"/>
          </p:nvPr>
        </p:nvSpPr>
        <p:spPr>
          <a:xfrm>
            <a:off x="185420" y="-2743"/>
            <a:ext cx="11821159" cy="1516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99160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FLOWCHART</a:t>
            </a:r>
            <a:endParaRPr/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9964" y="769440"/>
            <a:ext cx="3817861" cy="5726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 txBox="1"/>
          <p:nvPr>
            <p:ph type="title"/>
          </p:nvPr>
        </p:nvSpPr>
        <p:spPr>
          <a:xfrm>
            <a:off x="185420" y="-2743"/>
            <a:ext cx="11821159" cy="8738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4825">
            <a:spAutoFit/>
          </a:bodyPr>
          <a:lstStyle/>
          <a:p>
            <a:pPr indent="0" lvl="0" marL="7435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Phase-</a:t>
            </a:r>
            <a:r>
              <a:rPr b="0" i="0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wise</a:t>
            </a:r>
            <a:r>
              <a:rPr lang="en-US"/>
              <a:t> </a:t>
            </a:r>
            <a:r>
              <a:rPr b="0" i="0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Equations</a:t>
            </a:r>
            <a:r>
              <a:rPr lang="en-US"/>
              <a:t> - </a:t>
            </a:r>
            <a:r>
              <a:rPr b="0" i="0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Centralized</a:t>
            </a:r>
            <a:r>
              <a:rPr lang="en-US"/>
              <a:t> Control</a:t>
            </a:r>
            <a:endParaRPr/>
          </a:p>
        </p:txBody>
      </p:sp>
      <p:pic>
        <p:nvPicPr>
          <p:cNvPr id="161" name="Google Shape;16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993" y="1299717"/>
            <a:ext cx="3066034" cy="4830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2703" y="1100856"/>
            <a:ext cx="3527437" cy="523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3917" y="1253705"/>
            <a:ext cx="4543920" cy="5308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"/>
          <p:cNvSpPr txBox="1"/>
          <p:nvPr>
            <p:ph type="ctrTitle"/>
          </p:nvPr>
        </p:nvSpPr>
        <p:spPr>
          <a:xfrm>
            <a:off x="483078" y="304800"/>
            <a:ext cx="10184130" cy="1196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00">
            <a:spAutoFit/>
          </a:bodyPr>
          <a:lstStyle/>
          <a:p>
            <a:pPr indent="0" lvl="0" marL="12700" marR="5080" rtl="0" algn="l">
              <a:lnSpc>
                <a:spcPct val="9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 Done so Far - </a:t>
            </a:r>
            <a:r>
              <a:rPr lang="en-US" sz="3600"/>
              <a:t>Straight line formation using Decentralized Control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9" name="Google Shape;16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078" y="1779917"/>
            <a:ext cx="3421811" cy="4488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6470" y="1779917"/>
            <a:ext cx="3579964" cy="458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9165" y="2378976"/>
            <a:ext cx="3174517" cy="388955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9"/>
          <p:cNvSpPr txBox="1"/>
          <p:nvPr/>
        </p:nvSpPr>
        <p:spPr>
          <a:xfrm>
            <a:off x="9406281" y="1825561"/>
            <a:ext cx="158178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Flow Chart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2025-08-20T10:00:58Z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2025-08-20T00:00:00Z</vt:filetime>
  </property>
  <property fmtid="{D5CDD505-2E9C-101B-9397-08002B2CF9AE}" pid="3" name="LastSaved">
    <vt:filetime>2025-08-20T00:00:00Z</vt:filetime>
  </property>
  <property fmtid="{D5CDD505-2E9C-101B-9397-08002B2CF9AE}" pid="4" name="Producer">
    <vt:lpwstr>3-Heights(TM) PDF Security Shell 4.8.25.2 (http://www.pdf-tools.com)</vt:lpwstr>
  </property>
</Properties>
</file>